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2" r:id="rId2"/>
    <p:sldId id="267" r:id="rId3"/>
    <p:sldId id="263" r:id="rId4"/>
    <p:sldId id="261" r:id="rId5"/>
    <p:sldId id="264" r:id="rId6"/>
    <p:sldId id="273" r:id="rId7"/>
    <p:sldId id="274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A77A1-B6C2-42AC-9C13-06D104124D7B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49C18-41E3-4890-B06C-39972ED4A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80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9C18-41E3-4890-B06C-39972ED4AA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01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49C18-41E3-4890-B06C-39972ED4AA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51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8E49-C4D1-4A0C-A7BC-F94F3BCE1736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B539-C44A-4647-898F-426A720BB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32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8E49-C4D1-4A0C-A7BC-F94F3BCE1736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B539-C44A-4647-898F-426A720BB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7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8E49-C4D1-4A0C-A7BC-F94F3BCE1736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B539-C44A-4647-898F-426A720BB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99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8E49-C4D1-4A0C-A7BC-F94F3BCE1736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B539-C44A-4647-898F-426A720BB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8E49-C4D1-4A0C-A7BC-F94F3BCE1736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B539-C44A-4647-898F-426A720BB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25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8E49-C4D1-4A0C-A7BC-F94F3BCE1736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B539-C44A-4647-898F-426A720BB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9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8E49-C4D1-4A0C-A7BC-F94F3BCE1736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B539-C44A-4647-898F-426A720BB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65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8E49-C4D1-4A0C-A7BC-F94F3BCE1736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B539-C44A-4647-898F-426A720BB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6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8E49-C4D1-4A0C-A7BC-F94F3BCE1736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B539-C44A-4647-898F-426A720BB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35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8E49-C4D1-4A0C-A7BC-F94F3BCE1736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B539-C44A-4647-898F-426A720BB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4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8E49-C4D1-4A0C-A7BC-F94F3BCE1736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B539-C44A-4647-898F-426A720BB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4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88E49-C4D1-4A0C-A7BC-F94F3BCE1736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8B539-C44A-4647-898F-426A720BB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71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.xml"/><Relationship Id="rId7" Type="http://schemas.openxmlformats.org/officeDocument/2006/relationships/slide" Target="slide6.xml"/><Relationship Id="rId12" Type="http://schemas.openxmlformats.org/officeDocument/2006/relationships/image" Target="../media/image4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slide" Target="slide3.xml"/><Relationship Id="rId5" Type="http://schemas.openxmlformats.org/officeDocument/2006/relationships/slide" Target="slide4.xml"/><Relationship Id="rId15" Type="http://schemas.openxmlformats.org/officeDocument/2006/relationships/image" Target="../media/image7.png"/><Relationship Id="rId10" Type="http://schemas.openxmlformats.org/officeDocument/2006/relationships/image" Target="../media/image3.jpeg"/><Relationship Id="rId4" Type="http://schemas.openxmlformats.org/officeDocument/2006/relationships/notesSlide" Target="../notesSlides/notesSlide1.xml"/><Relationship Id="rId9" Type="http://schemas.openxmlformats.org/officeDocument/2006/relationships/slide" Target="slide5.xml"/><Relationship Id="rId1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405932" y="1565482"/>
            <a:ext cx="5893899" cy="4474372"/>
            <a:chOff x="811" y="989"/>
            <a:chExt cx="1764" cy="167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811" y="989"/>
              <a:ext cx="1764" cy="167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838" y="989"/>
              <a:ext cx="1712" cy="1626"/>
            </a:xfrm>
            <a:prstGeom prst="star5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3366FF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2" name="Picture 5" descr="D:\Giao an powerpoint A 2\Toan\Hoc ki 1\Tuan 15\Hinh anh\201402150906508383_vlcsnap-2014-02-15-09h04m15s196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56169"/>
            <a:ext cx="3198879" cy="2506231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:\Giao an powerpoint A 2\Toan\Hoc ki 1\Tuan 15\Hinh anh\hai-hung-cac-vu-thu-du-tan-cong-nguoi-trong-cong-vien-hinh-4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651" y="3925441"/>
            <a:ext cx="3198879" cy="2399159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D:\Giao an powerpoint A 2\Toan\Hoc ki 1\Tuan 15\Hinh anh\mua_lu_VKAI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811" y="3923135"/>
            <a:ext cx="3368825" cy="2414131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D:\Giao an powerpoint A 2\Toan\Hoc ki 1\Tuan 15\Hinh anh\nui cao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3336865" cy="2438400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eft Arrow 7">
            <a:hlinkClick r:id="rId7" action="ppaction://hlinksldjump"/>
          </p:cNvPr>
          <p:cNvSpPr/>
          <p:nvPr/>
        </p:nvSpPr>
        <p:spPr>
          <a:xfrm>
            <a:off x="8153400" y="6406539"/>
            <a:ext cx="714806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:\Giao an powerpoint A 2\Toan\Hoc ki 1\Tuan 15\Hinh anh\ong vang 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" y="-2670"/>
            <a:ext cx="1295400" cy="107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3"/>
          <p:cNvPicPr>
            <a:picLocks noGrp="1" noChangeAspect="1"/>
          </p:cNvPicPr>
          <p:nvPr>
            <p:ph idx="1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5182"/>
            <a:ext cx="1447800" cy="1468483"/>
          </a:xfrm>
        </p:spPr>
      </p:pic>
      <p:pic>
        <p:nvPicPr>
          <p:cNvPr id="3" name="gioi thieu bai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45712" y="5839959"/>
            <a:ext cx="435690" cy="43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6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92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1412 C 0.01892 -0.01505 0.08559 -0.01597 0.10868 -0.01597 C 0.25608 -0.01597 0.40764 -0.00046 0.40764 0.01505 C 0.40764 0.00718 0.48351 -0.00046 0.55521 -0.00046 C 0.6309 -0.00046 0.7026 0.00718 0.7026 0.01505 C 0.7026 0.01111 0.74062 0.00718 0.77847 0.00718 C 0.81632 0.00718 0.85417 0.01088 0.85417 0.01505 C 0.85417 0.01296 0.87326 0.01111 0.89219 0.01111 C 0.91111 0.01111 0.93003 0.01296 0.93003 0.01505 C 0.93003 0.01389 0.93993 0.01296 0.94896 0.01296 C 0.95399 0.01296 0.96788 0.01389 0.96788 0.01505 C 0.96788 0.01435 0.97292 0.01389 0.97778 0.01389 C 0.97778 0.01412 0.98767 0.01435 0.98767 0.01505 C 0.98767 0.01458 0.98767 0.01435 0.99271 0.01435 C 0.99271 0.01458 0.99757 0.01481 0.99757 0.01505 C 0.99757 0.01481 0.99757 0.01458 0.99757 0.01458 C 1.0026 0.01458 1.0026 0.01458 1.0026 0.01481 C 1.00746 0.01481 1.00746 0.01481 1.00746 0.01458 C 1.0125 0.01458 1.0125 0.01458 1.0125 0.01481 " pathEditMode="relative" rAng="0" ptsTypes="fffffffffffffffffff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25" y="136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412 C 0.01893 -0.01504 0.08559 -0.01597 0.10868 -0.01597 C 0.25608 -0.01597 0.40764 -0.00046 0.40764 0.01505 C 0.40764 0.00718 0.48351 -0.00046 0.55521 -0.00046 C 0.63091 -0.00046 0.70261 0.00718 0.70261 0.01505 C 0.70261 0.01111 0.74063 0.00718 0.77848 0.00718 C 0.81632 0.00718 0.85417 0.01088 0.85417 0.01505 C 0.85417 0.01297 0.87327 0.01111 0.89219 0.01111 C 0.91111 0.01111 0.93004 0.01297 0.93004 0.01505 C 0.93004 0.01389 0.93993 0.01297 0.94896 0.01297 C 0.954 0.01297 0.96789 0.01389 0.96789 0.01505 C 0.96789 0.01436 0.97292 0.01389 0.97778 0.01389 C 0.97778 0.01412 0.98768 0.01436 0.98768 0.01505 C 0.98768 0.01459 0.98768 0.01436 0.99271 0.01436 C 0.99271 0.01459 0.99757 0.01482 0.99757 0.01505 C 0.99757 0.01482 0.99757 0.01459 0.99757 0.01459 C 1.00261 0.01459 1.00261 0.01459 1.00261 0.01482 C 1.00747 0.01482 1.00747 0.01482 1.00747 0.01459 C 1.0125 0.01459 1.0125 0.01459 1.0125 0.01482 " pathEditMode="relative" rAng="0" ptsTypes="fffffffffffffffffff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25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8761" y="401729"/>
            <a:ext cx="510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nhẩm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</a:p>
        </p:txBody>
      </p:sp>
      <p:sp>
        <p:nvSpPr>
          <p:cNvPr id="2" name="Right Arrow 1">
            <a:hlinkClick r:id="rId3" action="ppaction://hlinksldjump"/>
          </p:cNvPr>
          <p:cNvSpPr/>
          <p:nvPr/>
        </p:nvSpPr>
        <p:spPr>
          <a:xfrm>
            <a:off x="7696200" y="5791200"/>
            <a:ext cx="914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65363" y="1981200"/>
            <a:ext cx="2286000" cy="3276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562475" y="1981200"/>
            <a:ext cx="2286000" cy="3276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858000" y="1981200"/>
            <a:ext cx="2286000" cy="3276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2286000" y="2057400"/>
            <a:ext cx="2209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3200" b="1" dirty="0">
                <a:latin typeface=".VnAvant" pitchFamily="34" charset="0"/>
              </a:rPr>
              <a:t>16 – 8 =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3200" b="1" dirty="0">
                <a:latin typeface=".VnAvant" pitchFamily="34" charset="0"/>
              </a:rPr>
              <a:t>15 – 7 =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3200" b="1" dirty="0">
                <a:latin typeface=".VnAvant" pitchFamily="34" charset="0"/>
              </a:rPr>
              <a:t>14 – 6 =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3200" b="1" dirty="0">
                <a:latin typeface=".VnAvant" pitchFamily="34" charset="0"/>
              </a:rPr>
              <a:t>13 – 5 = 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3200" b="1" dirty="0">
                <a:latin typeface=".VnAvant" pitchFamily="34" charset="0"/>
              </a:rPr>
              <a:t>12 – 4 =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sz="3200" b="1" dirty="0">
              <a:latin typeface=".VnAvant" pitchFamily="34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sz="3200" b="1" dirty="0">
              <a:latin typeface=".VnAvant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4572000" y="2057400"/>
            <a:ext cx="2209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3200" b="1">
                <a:latin typeface=".VnAvant" pitchFamily="34" charset="0"/>
              </a:rPr>
              <a:t>14 – 7 =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3200" b="1">
                <a:latin typeface=".VnAvant" pitchFamily="34" charset="0"/>
              </a:rPr>
              <a:t>13 – 6 =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3200" b="1">
                <a:latin typeface=".VnAvant" pitchFamily="34" charset="0"/>
              </a:rPr>
              <a:t>12 – 5 = 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3200" b="1">
                <a:latin typeface=".VnAvant" pitchFamily="34" charset="0"/>
              </a:rPr>
              <a:t>11 – 4 =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3200" b="1">
                <a:latin typeface=".VnAvant" pitchFamily="34" charset="0"/>
              </a:rPr>
              <a:t>10 – 3 =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sz="3200" b="1">
              <a:latin typeface=".VnAvant" pitchFamily="34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6934200" y="2057400"/>
            <a:ext cx="2209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3200" b="1" dirty="0">
                <a:latin typeface=".VnAvant" pitchFamily="34" charset="0"/>
              </a:rPr>
              <a:t>17 – 9 =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3200" b="1" dirty="0">
                <a:latin typeface=".VnAvant" pitchFamily="34" charset="0"/>
              </a:rPr>
              <a:t>12 – 8 =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3200" b="1" dirty="0">
                <a:latin typeface=".VnAvant" pitchFamily="34" charset="0"/>
              </a:rPr>
              <a:t>16 – 6 =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3200" b="1" dirty="0">
                <a:latin typeface=".VnAvant" pitchFamily="34" charset="0"/>
              </a:rPr>
              <a:t>14 – 5 =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3200" b="1" dirty="0">
                <a:latin typeface=".VnAvant" pitchFamily="34" charset="0"/>
              </a:rPr>
              <a:t>11 – 3 =</a:t>
            </a:r>
          </a:p>
          <a:p>
            <a:pPr marL="342900" indent="-342900" eaLnBrk="1" hangingPunct="1">
              <a:spcBef>
                <a:spcPct val="20000"/>
              </a:spcBef>
            </a:pPr>
            <a:endParaRPr lang="en-US" sz="3200" b="1" dirty="0">
              <a:latin typeface=".VnAvant" pitchFamily="34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US" sz="3200" b="1" dirty="0">
              <a:latin typeface=".VnAvant" pitchFamily="34" charset="0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0" y="1981200"/>
            <a:ext cx="2286000" cy="3276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0" y="1981200"/>
            <a:ext cx="2209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3200" b="1" dirty="0">
                <a:latin typeface=".VnAvant" pitchFamily="34" charset="0"/>
              </a:rPr>
              <a:t>18 - 9 = 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3200" b="1" dirty="0">
                <a:latin typeface=".VnAvant" pitchFamily="34" charset="0"/>
              </a:rPr>
              <a:t>17 - 8 = 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3200" b="1" dirty="0">
                <a:latin typeface=".VnAvant" pitchFamily="34" charset="0"/>
              </a:rPr>
              <a:t>16 – 7 =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3200" b="1" dirty="0">
                <a:latin typeface=".VnAvant" pitchFamily="34" charset="0"/>
              </a:rPr>
              <a:t>15 – 6 =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3200" b="1" dirty="0">
                <a:latin typeface=".VnAvant" pitchFamily="34" charset="0"/>
              </a:rPr>
              <a:t>12 – 3 =</a:t>
            </a:r>
          </a:p>
        </p:txBody>
      </p:sp>
    </p:spTree>
    <p:extLst>
      <p:ext uri="{BB962C8B-B14F-4D97-AF65-F5344CB8AC3E}">
        <p14:creationId xmlns:p14="http://schemas.microsoft.com/office/powerpoint/2010/main" val="80625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build="p"/>
      <p:bldP spid="15" grpId="0" build="p"/>
      <p:bldP spid="16" grpId="0" build="p"/>
      <p:bldP spid="20" grpId="0" animBg="1"/>
      <p:bldP spid="2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98761" y="401729"/>
            <a:ext cx="510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</a:p>
        </p:txBody>
      </p:sp>
      <p:sp>
        <p:nvSpPr>
          <p:cNvPr id="35" name="Right Arrow 34">
            <a:hlinkClick r:id="rId2" action="ppaction://hlinksldjump"/>
          </p:cNvPr>
          <p:cNvSpPr/>
          <p:nvPr/>
        </p:nvSpPr>
        <p:spPr>
          <a:xfrm>
            <a:off x="8153400" y="6019800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35720" y="1066800"/>
            <a:ext cx="79605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buFontTx/>
              <a:buAutoNum type="alphaLcParenR"/>
            </a:pPr>
            <a:r>
              <a:rPr lang="en-US" sz="3600" b="1" dirty="0" smtClean="0">
                <a:solidFill>
                  <a:srgbClr val="0000FF"/>
                </a:solidFill>
                <a:latin typeface="+mj-lt"/>
              </a:rPr>
              <a:t>35 - 8		    	 57 – 9		63 - 5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09600" y="2362200"/>
            <a:ext cx="807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0000FF"/>
                </a:solidFill>
                <a:latin typeface="+mj-lt"/>
              </a:rPr>
              <a:t>b) </a:t>
            </a:r>
            <a:r>
              <a:rPr lang="en-US" sz="3600" b="1" dirty="0" smtClean="0">
                <a:solidFill>
                  <a:srgbClr val="0000FF"/>
                </a:solidFill>
                <a:latin typeface="+mj-lt"/>
              </a:rPr>
              <a:t>72 – 34		81 – 45		94 - 36</a:t>
            </a:r>
            <a:endParaRPr lang="en-US" sz="3600" b="1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081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5720" y="1066800"/>
            <a:ext cx="345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buFontTx/>
              <a:buAutoNum type="alphaLcParenR"/>
            </a:pP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smtClean="0">
                <a:solidFill>
                  <a:srgbClr val="0000FF"/>
                </a:solidFill>
              </a:rPr>
              <a:t> + 7 = 21  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953000" y="1066800"/>
            <a:ext cx="2971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0000FF"/>
                </a:solidFill>
              </a:rPr>
              <a:t>b) </a:t>
            </a:r>
            <a:r>
              <a:rPr lang="en-US" sz="3600" b="1" dirty="0" smtClean="0">
                <a:solidFill>
                  <a:srgbClr val="0000FF"/>
                </a:solidFill>
              </a:rPr>
              <a:t>8 + 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smtClean="0">
                <a:solidFill>
                  <a:srgbClr val="0000FF"/>
                </a:solidFill>
              </a:rPr>
              <a:t>  </a:t>
            </a:r>
            <a:r>
              <a:rPr lang="en-US" sz="3600" b="1" dirty="0">
                <a:solidFill>
                  <a:srgbClr val="0000FF"/>
                </a:solidFill>
              </a:rPr>
              <a:t>= </a:t>
            </a:r>
            <a:r>
              <a:rPr lang="en-US" sz="3600" b="1" dirty="0" smtClean="0">
                <a:solidFill>
                  <a:srgbClr val="0000FF"/>
                </a:solidFill>
              </a:rPr>
              <a:t>42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62200" y="2286000"/>
            <a:ext cx="3390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buFontTx/>
              <a:buAutoNum type="alphaLcParenR" startAt="3"/>
            </a:pP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>
                <a:solidFill>
                  <a:srgbClr val="0000FF"/>
                </a:solidFill>
              </a:rPr>
              <a:t>- </a:t>
            </a:r>
            <a:r>
              <a:rPr lang="en-US" sz="3600" b="1" dirty="0" smtClean="0">
                <a:solidFill>
                  <a:srgbClr val="0000FF"/>
                </a:solidFill>
              </a:rPr>
              <a:t>15 </a:t>
            </a:r>
            <a:r>
              <a:rPr lang="en-US" sz="3600" b="1">
                <a:solidFill>
                  <a:srgbClr val="0000FF"/>
                </a:solidFill>
              </a:rPr>
              <a:t>= </a:t>
            </a:r>
            <a:r>
              <a:rPr lang="en-US" sz="3600" b="1" smtClean="0">
                <a:solidFill>
                  <a:srgbClr val="0000FF"/>
                </a:solidFill>
              </a:rPr>
              <a:t>15    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8761" y="401729"/>
            <a:ext cx="510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7543800" y="5562600"/>
            <a:ext cx="9906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828800" y="986504"/>
            <a:ext cx="9161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37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9"/>
          <p:cNvSpPr txBox="1">
            <a:spLocks noChangeArrowheads="1"/>
          </p:cNvSpPr>
          <p:nvPr/>
        </p:nvSpPr>
        <p:spPr bwMode="auto">
          <a:xfrm>
            <a:off x="0" y="533400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u="sng" dirty="0" err="1">
                <a:solidFill>
                  <a:srgbClr val="CC3300"/>
                </a:solidFill>
                <a:latin typeface=".VnAvant" pitchFamily="34" charset="0"/>
              </a:rPr>
              <a:t>Bµ</a:t>
            </a:r>
            <a:r>
              <a:rPr lang="en-US" sz="3200" b="1" u="sng" dirty="0" err="1" smtClean="0">
                <a:solidFill>
                  <a:srgbClr val="CC3300"/>
                </a:solidFill>
                <a:latin typeface=".VnAvant" pitchFamily="34" charset="0"/>
              </a:rPr>
              <a:t>i</a:t>
            </a:r>
            <a:r>
              <a:rPr lang="en-US" sz="3200" b="1" u="sng" dirty="0" smtClean="0">
                <a:solidFill>
                  <a:srgbClr val="CC3300"/>
                </a:solidFill>
                <a:latin typeface=".VnAvant" pitchFamily="34" charset="0"/>
              </a:rPr>
              <a:t> 4:</a:t>
            </a:r>
            <a:r>
              <a:rPr lang="en-US" sz="3200" dirty="0" smtClean="0">
                <a:solidFill>
                  <a:srgbClr val="CC33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Thïng</a:t>
            </a:r>
            <a:r>
              <a:rPr lang="en-US" sz="3200" b="1" dirty="0" smtClean="0">
                <a:latin typeface=".VnAvant" pitchFamily="34" charset="0"/>
              </a:rPr>
              <a:t> to </a:t>
            </a:r>
            <a:r>
              <a:rPr lang="en-US" sz="3200" b="1" dirty="0" err="1" smtClean="0">
                <a:latin typeface=".VnAvant" pitchFamily="34" charset="0"/>
              </a:rPr>
              <a:t>cã</a:t>
            </a:r>
            <a:r>
              <a:rPr lang="en-US" sz="3200" b="1" dirty="0" smtClean="0">
                <a:latin typeface=".VnAvant" pitchFamily="34" charset="0"/>
              </a:rPr>
              <a:t> 45kg ®­</a:t>
            </a:r>
            <a:r>
              <a:rPr lang="en-US" sz="3200" b="1" dirty="0" err="1" smtClean="0">
                <a:latin typeface=".VnAvant" pitchFamily="34" charset="0"/>
              </a:rPr>
              <a:t>ưêng</a:t>
            </a:r>
            <a:r>
              <a:rPr lang="en-US" sz="3200" b="1" dirty="0" smtClean="0">
                <a:latin typeface=".VnAvant" pitchFamily="34" charset="0"/>
              </a:rPr>
              <a:t>, </a:t>
            </a:r>
            <a:r>
              <a:rPr lang="en-US" sz="3200" b="1" dirty="0" err="1" smtClean="0">
                <a:latin typeface=".VnAvant" pitchFamily="34" charset="0"/>
              </a:rPr>
              <a:t>thïng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bÐ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cã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Ýt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h¬n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thïng</a:t>
            </a:r>
            <a:r>
              <a:rPr lang="en-US" sz="3200" b="1" dirty="0" smtClean="0">
                <a:latin typeface=".VnAvant" pitchFamily="34" charset="0"/>
              </a:rPr>
              <a:t> to 6kg ®­</a:t>
            </a:r>
            <a:r>
              <a:rPr lang="en-US" sz="3200" b="1" dirty="0" err="1" smtClean="0">
                <a:latin typeface=".VnAvant" pitchFamily="34" charset="0"/>
              </a:rPr>
              <a:t>ưêng</a:t>
            </a:r>
            <a:r>
              <a:rPr lang="en-US" sz="3200" b="1" dirty="0" smtClean="0">
                <a:latin typeface=".VnAvant" pitchFamily="34" charset="0"/>
              </a:rPr>
              <a:t>. </a:t>
            </a:r>
            <a:r>
              <a:rPr lang="en-US" sz="3200" b="1" dirty="0" err="1" smtClean="0">
                <a:latin typeface=".VnAvant" pitchFamily="34" charset="0"/>
              </a:rPr>
              <a:t>Hái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thïng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bÐ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cã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bao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nhiªu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ki</a:t>
            </a:r>
            <a:r>
              <a:rPr lang="en-US" sz="3200" b="1" dirty="0" smtClean="0">
                <a:latin typeface=".VnAvant" pitchFamily="34" charset="0"/>
              </a:rPr>
              <a:t>–l«-gam ®­</a:t>
            </a:r>
            <a:r>
              <a:rPr lang="en-US" sz="3200" b="1" dirty="0" err="1" smtClean="0">
                <a:latin typeface=".VnAvant" pitchFamily="34" charset="0"/>
              </a:rPr>
              <a:t>ưêng</a:t>
            </a:r>
            <a:r>
              <a:rPr lang="en-US" sz="3200" b="1" dirty="0" smtClean="0">
                <a:latin typeface=".VnAvant" pitchFamily="34" charset="0"/>
              </a:rPr>
              <a:t>?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048424" y="2103060"/>
            <a:ext cx="2438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</a:rPr>
              <a:t>Tã</a:t>
            </a:r>
            <a:r>
              <a:rPr lang="en-US" sz="4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</a:rPr>
              <a:t>m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</a:rPr>
              <a:t> t¾t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76200" y="3276600"/>
            <a:ext cx="2743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</a:rPr>
              <a:t>Th</a:t>
            </a: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</a:rPr>
              <a:t>ïng to :</a:t>
            </a:r>
            <a:endParaRPr lang="en-US" sz="4000" b="1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76200" y="3886200"/>
            <a:ext cx="2667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lnSpc>
                <a:spcPct val="90000"/>
              </a:lnSpc>
            </a:pPr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</a:rPr>
              <a:t>T</a:t>
            </a:r>
            <a:r>
              <a:rPr lang="en-US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</a:rPr>
              <a:t>hïng bÐ:</a:t>
            </a:r>
            <a:endParaRPr lang="en-US" sz="4000" b="1"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</a:endParaRPr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>
            <a:off x="2952750" y="4343400"/>
            <a:ext cx="42862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7239000" y="3733800"/>
            <a:ext cx="1295400" cy="685800"/>
            <a:chOff x="3840" y="3120"/>
            <a:chExt cx="816" cy="432"/>
          </a:xfrm>
        </p:grpSpPr>
        <p:grpSp>
          <p:nvGrpSpPr>
            <p:cNvPr id="10" name="Group 15"/>
            <p:cNvGrpSpPr>
              <a:grpSpLocks/>
            </p:cNvGrpSpPr>
            <p:nvPr/>
          </p:nvGrpSpPr>
          <p:grpSpPr bwMode="auto">
            <a:xfrm>
              <a:off x="3840" y="3120"/>
              <a:ext cx="720" cy="192"/>
              <a:chOff x="3840" y="3120"/>
              <a:chExt cx="720" cy="5254680"/>
            </a:xfrm>
          </p:grpSpPr>
          <p:sp>
            <p:nvSpPr>
              <p:cNvPr id="12" name="AutoShape 16"/>
              <p:cNvSpPr>
                <a:spLocks/>
              </p:cNvSpPr>
              <p:nvPr/>
            </p:nvSpPr>
            <p:spPr bwMode="auto">
              <a:xfrm rot="5400000">
                <a:off x="-148200" y="5105040"/>
                <a:ext cx="304800" cy="720"/>
              </a:xfrm>
              <a:prstGeom prst="rightBrace">
                <a:avLst>
                  <a:gd name="adj1" fmla="val 3125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17"/>
              <p:cNvSpPr>
                <a:spLocks noChangeShapeType="1"/>
              </p:cNvSpPr>
              <p:nvPr/>
            </p:nvSpPr>
            <p:spPr bwMode="auto">
              <a:xfrm>
                <a:off x="3840" y="3120"/>
                <a:ext cx="72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3888" y="3312"/>
              <a:ext cx="76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1" hangingPunct="1">
                <a:lnSpc>
                  <a:spcPct val="90000"/>
                </a:lnSpc>
              </a:pPr>
              <a:r>
                <a:rPr 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.VnArial" pitchFamily="34" charset="0"/>
                </a:rPr>
                <a:t> </a:t>
              </a:r>
              <a:r>
                <a:rPr lang="en-US" sz="2400" b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.VnArial" pitchFamily="34" charset="0"/>
                </a:rPr>
                <a:t>6 kg</a:t>
              </a:r>
              <a:endPara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</a:endParaRPr>
            </a:p>
          </p:txBody>
        </p:sp>
      </p:grpSp>
      <p:grpSp>
        <p:nvGrpSpPr>
          <p:cNvPr id="14" name="Group 19"/>
          <p:cNvGrpSpPr>
            <a:grpSpLocks/>
          </p:cNvGrpSpPr>
          <p:nvPr/>
        </p:nvGrpSpPr>
        <p:grpSpPr bwMode="auto">
          <a:xfrm>
            <a:off x="2938462" y="2895600"/>
            <a:ext cx="5443536" cy="838200"/>
            <a:chOff x="1872" y="2592"/>
            <a:chExt cx="2688" cy="528"/>
          </a:xfrm>
        </p:grpSpPr>
        <p:grpSp>
          <p:nvGrpSpPr>
            <p:cNvPr id="15" name="Group 20"/>
            <p:cNvGrpSpPr>
              <a:grpSpLocks/>
            </p:cNvGrpSpPr>
            <p:nvPr/>
          </p:nvGrpSpPr>
          <p:grpSpPr bwMode="auto">
            <a:xfrm>
              <a:off x="1872" y="2880"/>
              <a:ext cx="2688" cy="240"/>
              <a:chOff x="1824" y="3120"/>
              <a:chExt cx="2688" cy="240"/>
            </a:xfrm>
          </p:grpSpPr>
          <p:sp>
            <p:nvSpPr>
              <p:cNvPr id="17" name="Line 21"/>
              <p:cNvSpPr>
                <a:spLocks noChangeShapeType="1"/>
              </p:cNvSpPr>
              <p:nvPr/>
            </p:nvSpPr>
            <p:spPr bwMode="auto">
              <a:xfrm>
                <a:off x="1824" y="3360"/>
                <a:ext cx="26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AutoShape 22"/>
              <p:cNvSpPr>
                <a:spLocks/>
              </p:cNvSpPr>
              <p:nvPr/>
            </p:nvSpPr>
            <p:spPr bwMode="auto">
              <a:xfrm rot="16200000">
                <a:off x="3048" y="1896"/>
                <a:ext cx="240" cy="2688"/>
              </a:xfrm>
              <a:prstGeom prst="rightBrace">
                <a:avLst>
                  <a:gd name="adj1" fmla="val 93333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" name="Rectangle 23"/>
            <p:cNvSpPr>
              <a:spLocks noChangeArrowheads="1"/>
            </p:cNvSpPr>
            <p:nvPr/>
          </p:nvSpPr>
          <p:spPr bwMode="auto">
            <a:xfrm>
              <a:off x="2832" y="2592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1" hangingPunct="1">
                <a:lnSpc>
                  <a:spcPct val="90000"/>
                </a:lnSpc>
              </a:pPr>
              <a:r>
                <a:rPr 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.VnArial" pitchFamily="34" charset="0"/>
                </a:rPr>
                <a:t>4</a:t>
              </a:r>
              <a:r>
                <a:rPr lang="en-US" sz="2400" b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.VnArial" pitchFamily="34" charset="0"/>
                </a:rPr>
                <a:t>5 kg</a:t>
              </a:r>
              <a:endPara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</a:endParaRPr>
            </a:p>
          </p:txBody>
        </p:sp>
      </p:grpSp>
      <p:grpSp>
        <p:nvGrpSpPr>
          <p:cNvPr id="19" name="Group 29"/>
          <p:cNvGrpSpPr>
            <a:grpSpLocks/>
          </p:cNvGrpSpPr>
          <p:nvPr/>
        </p:nvGrpSpPr>
        <p:grpSpPr bwMode="auto">
          <a:xfrm>
            <a:off x="2914651" y="4343400"/>
            <a:ext cx="4324351" cy="800100"/>
            <a:chOff x="1788" y="3504"/>
            <a:chExt cx="2724" cy="504"/>
          </a:xfrm>
        </p:grpSpPr>
        <p:sp>
          <p:nvSpPr>
            <p:cNvPr id="20" name="AutoShape 25"/>
            <p:cNvSpPr>
              <a:spLocks/>
            </p:cNvSpPr>
            <p:nvPr/>
          </p:nvSpPr>
          <p:spPr bwMode="auto">
            <a:xfrm rot="5400000">
              <a:off x="3030" y="2262"/>
              <a:ext cx="240" cy="2724"/>
            </a:xfrm>
            <a:prstGeom prst="rightBrace">
              <a:avLst>
                <a:gd name="adj1" fmla="val 94583"/>
                <a:gd name="adj2" fmla="val 50000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26"/>
            <p:cNvSpPr>
              <a:spLocks noChangeArrowheads="1"/>
            </p:cNvSpPr>
            <p:nvPr/>
          </p:nvSpPr>
          <p:spPr bwMode="auto">
            <a:xfrm>
              <a:off x="2522" y="3720"/>
              <a:ext cx="13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1" hangingPunct="1">
                <a:lnSpc>
                  <a:spcPct val="90000"/>
                </a:lnSpc>
              </a:pPr>
              <a:r>
                <a:rPr 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Arial" pitchFamily="34" charset="0"/>
                </a:rPr>
                <a:t>?</a:t>
              </a:r>
              <a:r>
                <a:rPr lang="en-US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Arial" pitchFamily="34" charset="0"/>
                </a:rPr>
                <a:t> Ki - l«-gam</a:t>
              </a:r>
              <a:endPara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</a:endParaRPr>
            </a:p>
          </p:txBody>
        </p:sp>
      </p:grpSp>
      <p:sp>
        <p:nvSpPr>
          <p:cNvPr id="22" name="Line 27"/>
          <p:cNvSpPr>
            <a:spLocks noChangeShapeType="1"/>
          </p:cNvSpPr>
          <p:nvPr/>
        </p:nvSpPr>
        <p:spPr bwMode="auto">
          <a:xfrm>
            <a:off x="2933700" y="3752850"/>
            <a:ext cx="0" cy="5905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8"/>
          <p:cNvSpPr>
            <a:spLocks noChangeShapeType="1"/>
          </p:cNvSpPr>
          <p:nvPr/>
        </p:nvSpPr>
        <p:spPr bwMode="auto">
          <a:xfrm>
            <a:off x="7224713" y="3733800"/>
            <a:ext cx="0" cy="5905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Right Arrow 23">
            <a:hlinkClick r:id="rId2" action="ppaction://hlinksldjump"/>
          </p:cNvPr>
          <p:cNvSpPr/>
          <p:nvPr/>
        </p:nvSpPr>
        <p:spPr>
          <a:xfrm>
            <a:off x="7543800" y="5562600"/>
            <a:ext cx="9906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3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7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NHIỆT LIỆT CHÀO MỪNG CÁC THẦY CÔ GIÁO VỀ DỰ GIỜ LỚP 2A&amp;quot;&quot;/&gt;&lt;property id=&quot;20307&quot; value=&quot;256&quot;/&gt;&lt;/object&gt;&lt;object type=&quot;3&quot; unique_id=&quot;10026&quot;&gt;&lt;property id=&quot;20148&quot; value=&quot;5&quot;/&gt;&lt;property id=&quot;20300&quot; value=&quot;Slide 2&quot;/&gt;&lt;property id=&quot;20307&quot; value=&quot;257&quot;/&gt;&lt;/object&gt;&lt;object type=&quot;3&quot; unique_id=&quot;10091&quot;&gt;&lt;property id=&quot;20148&quot; value=&quot;5&quot;/&gt;&lt;property id=&quot;20300&quot; value=&quot;Slide 4&quot;/&gt;&lt;property id=&quot;20307&quot; value=&quot;258&quot;/&gt;&lt;/object&gt;&lt;object type=&quot;3&quot; unique_id=&quot;10097&quot;&gt;&lt;property id=&quot;20148&quot; value=&quot;5&quot;/&gt;&lt;property id=&quot;20300&quot; value=&quot;Slide 3&quot;/&gt;&lt;property id=&quot;20307&quot; value=&quot;259&quot;/&gt;&lt;/object&gt;&lt;object type=&quot;3&quot; unique_id=&quot;10104&quot;&gt;&lt;property id=&quot;20148&quot; value=&quot;5&quot;/&gt;&lt;property id=&quot;20300&quot; value=&quot;Slide 5&quot;/&gt;&lt;property id=&quot;20307&quot; value=&quot;26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179</Words>
  <Application>Microsoft Office PowerPoint</Application>
  <PresentationFormat>On-screen Show (4:3)</PresentationFormat>
  <Paragraphs>37</Paragraphs>
  <Slides>7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NHIỆT LIỆT CHÀO MỪNG CÁC THẦY CÔ GIÁO VỀ DỰ GIỜ LỚP 2A</dc:title>
  <dc:creator>W7</dc:creator>
  <cp:lastModifiedBy>ADMIN</cp:lastModifiedBy>
  <cp:revision>56</cp:revision>
  <dcterms:created xsi:type="dcterms:W3CDTF">2013-10-29T12:42:29Z</dcterms:created>
  <dcterms:modified xsi:type="dcterms:W3CDTF">2016-12-08T23:15:30Z</dcterms:modified>
</cp:coreProperties>
</file>